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C4C2-DCC9-431D-9F3F-1C538128D6D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9906E-0D64-4360-BACF-3313CCDD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2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559662" indent="-3809489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476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95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43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5907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72F6FB-8AD3-6D42-9595-B50B6EC363EB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5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559662" indent="-3809489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476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95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43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5907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E8A5B5-61F9-9E4F-A6CC-29DEEE976B76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9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3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0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6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7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6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5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5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7281-EC16-4870-B2E0-D89E91FE04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0F96C-3AE0-413D-BA56-AD4E3F5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1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8731"/>
              </p:ext>
            </p:extLst>
          </p:nvPr>
        </p:nvGraphicFramePr>
        <p:xfrm>
          <a:off x="2568633" y="1091741"/>
          <a:ext cx="7248698" cy="4051108"/>
        </p:xfrm>
        <a:graphic>
          <a:graphicData uri="http://schemas.openxmlformats.org/drawingml/2006/table">
            <a:tbl>
              <a:tblPr/>
              <a:tblGrid>
                <a:gridCol w="4473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58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8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0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Undergraduate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Degrees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Plenary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(12/13/2017)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Conferred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(12/30/2017)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Bachelor of Arts  (BA)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Bachelor of Science  (BS)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Bioengineering  (BSBE)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Chemical Engineering  (BSCHE)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1585442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Civil Engineering  (BSCE)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Computer Science  (BSCS)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Electrical Engineering  (BSEE)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Materials Science and NanoEngineering  (BSMSNE)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0701013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BS in Mechanical Engineering  (BSME)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Total (Undergraduate Degrees)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539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1399309" y="6153785"/>
            <a:ext cx="31242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dirty="0">
                <a:latin typeface="Garamond" charset="0"/>
              </a:rPr>
              <a:t>January 24, 2018</a:t>
            </a:r>
            <a:endParaRPr lang="en-US" b="1" dirty="0">
              <a:solidFill>
                <a:srgbClr val="FF0000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0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00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75095"/>
              </p:ext>
            </p:extLst>
          </p:nvPr>
        </p:nvGraphicFramePr>
        <p:xfrm>
          <a:off x="2468879" y="581891"/>
          <a:ext cx="7308215" cy="5162204"/>
        </p:xfrm>
        <a:graphic>
          <a:graphicData uri="http://schemas.openxmlformats.org/drawingml/2006/table">
            <a:tbl>
              <a:tblPr/>
              <a:tblGrid>
                <a:gridCol w="4764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4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50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0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Advanced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Degrees (Master’s Level)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Plenary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(12/13/2017)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Conferred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(12/30/2017)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Arts  (MA)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Science  (MS)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Architecture  (MARCH)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Music  (MMUS)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Business Administration  (MBA)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Liberal Studies  (MLS)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Arts in Global Affairs  (MAGA)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Bioengineering  (MBE)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Chemical Engineering  (MCHE)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Civil and Environmental Engineering  (MCEE)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Computer Science  (MCS)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Computational and Applied Mathematics  (MCAAM)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Computational Science and Engineering  (MCSE)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3607086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Electrical Engineering  (MEE)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Mechanical Engineering  (MME)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747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1676400" y="6537326"/>
            <a:ext cx="2133600" cy="3206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dirty="0">
                <a:latin typeface="Garamond" charset="0"/>
              </a:rPr>
              <a:t>January 24, 2018</a:t>
            </a:r>
            <a:endParaRPr lang="en-US" sz="1100" b="1" dirty="0">
              <a:solidFill>
                <a:srgbClr val="FF0000"/>
              </a:solidFill>
              <a:latin typeface="Garamond" charset="0"/>
            </a:endParaRPr>
          </a:p>
          <a:p>
            <a:pPr eaLnBrk="1" hangingPunct="1"/>
            <a:endParaRPr lang="en-US" sz="1100" dirty="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3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738785"/>
              </p:ext>
            </p:extLst>
          </p:nvPr>
        </p:nvGraphicFramePr>
        <p:xfrm>
          <a:off x="2032000" y="719666"/>
          <a:ext cx="81279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7086786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4411679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67167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3716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47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234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0321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412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226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2348275"/>
                  </a:ext>
                </a:extLst>
              </a:tr>
            </a:tbl>
          </a:graphicData>
        </a:graphic>
      </p:graphicFrame>
      <p:graphicFrame>
        <p:nvGraphicFramePr>
          <p:cNvPr id="6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11953"/>
              </p:ext>
            </p:extLst>
          </p:nvPr>
        </p:nvGraphicFramePr>
        <p:xfrm>
          <a:off x="2342799" y="311046"/>
          <a:ext cx="7506393" cy="3246484"/>
        </p:xfrm>
        <a:graphic>
          <a:graphicData uri="http://schemas.openxmlformats.org/drawingml/2006/table">
            <a:tbl>
              <a:tblPr/>
              <a:tblGrid>
                <a:gridCol w="4675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4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5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9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Advanced Degrees (Master’s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Level, cont.)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Plenary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(12/13/2017)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Conferred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 (12/30/2017)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Materials Science and NanoEngineering  (MMSNE)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Statistics  (MSTAT)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Science in Bioscience and Health Policy  (MSBHP)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Science in Environmental Analysis and Decision Making  (MSEADM)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Science in Nanoscale Science  (MSNS)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Master of Science in Subsurface Geoscience  (MSSG)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Grand Total (Advanced Degrees – Master’s Level)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070101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51099" y="6311420"/>
            <a:ext cx="1362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Garamond" charset="0"/>
              </a:rPr>
              <a:t>January 24, 2018</a:t>
            </a:r>
            <a:endParaRPr lang="en-US" sz="1100" b="1" dirty="0">
              <a:solidFill>
                <a:srgbClr val="FF0000"/>
              </a:solidFill>
              <a:latin typeface="Garamond" charset="0"/>
            </a:endParaRPr>
          </a:p>
          <a:p>
            <a:endParaRPr lang="en-US" sz="1100" dirty="0">
              <a:latin typeface="Garamond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51219"/>
              </p:ext>
            </p:extLst>
          </p:nvPr>
        </p:nvGraphicFramePr>
        <p:xfrm>
          <a:off x="2342799" y="3799514"/>
          <a:ext cx="7506393" cy="865652"/>
        </p:xfrm>
        <a:graphic>
          <a:graphicData uri="http://schemas.openxmlformats.org/drawingml/2006/table">
            <a:tbl>
              <a:tblPr/>
              <a:tblGrid>
                <a:gridCol w="4664419">
                  <a:extLst>
                    <a:ext uri="{9D8B030D-6E8A-4147-A177-3AD203B41FA5}">
                      <a16:colId xmlns:a16="http://schemas.microsoft.com/office/drawing/2014/main" xmlns="" val="4285791660"/>
                    </a:ext>
                  </a:extLst>
                </a:gridCol>
                <a:gridCol w="1438317">
                  <a:extLst>
                    <a:ext uri="{9D8B030D-6E8A-4147-A177-3AD203B41FA5}">
                      <a16:colId xmlns:a16="http://schemas.microsoft.com/office/drawing/2014/main" xmlns="" val="4006701911"/>
                    </a:ext>
                  </a:extLst>
                </a:gridCol>
                <a:gridCol w="1403657">
                  <a:extLst>
                    <a:ext uri="{9D8B030D-6E8A-4147-A177-3AD203B41FA5}">
                      <a16:colId xmlns:a16="http://schemas.microsoft.com/office/drawing/2014/main" xmlns="" val="119124795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Advanced Degrees – Artist Diploma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Plenary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(12/13/2017)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Conferred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 (12/30/2017)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30558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Artist Diploma in Music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14426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07359"/>
              </p:ext>
            </p:extLst>
          </p:nvPr>
        </p:nvGraphicFramePr>
        <p:xfrm>
          <a:off x="2342800" y="4897540"/>
          <a:ext cx="7506393" cy="1544854"/>
        </p:xfrm>
        <a:graphic>
          <a:graphicData uri="http://schemas.openxmlformats.org/drawingml/2006/table">
            <a:tbl>
              <a:tblPr/>
              <a:tblGrid>
                <a:gridCol w="4641733">
                  <a:extLst>
                    <a:ext uri="{9D8B030D-6E8A-4147-A177-3AD203B41FA5}">
                      <a16:colId xmlns:a16="http://schemas.microsoft.com/office/drawing/2014/main" xmlns="" val="729425067"/>
                    </a:ext>
                  </a:extLst>
                </a:gridCol>
                <a:gridCol w="1453968">
                  <a:extLst>
                    <a:ext uri="{9D8B030D-6E8A-4147-A177-3AD203B41FA5}">
                      <a16:colId xmlns:a16="http://schemas.microsoft.com/office/drawing/2014/main" xmlns="" val="3149304501"/>
                    </a:ext>
                  </a:extLst>
                </a:gridCol>
                <a:gridCol w="1410692">
                  <a:extLst>
                    <a:ext uri="{9D8B030D-6E8A-4147-A177-3AD203B41FA5}">
                      <a16:colId xmlns:a16="http://schemas.microsoft.com/office/drawing/2014/main" xmlns="" val="1062707996"/>
                    </a:ext>
                  </a:extLst>
                </a:gridCol>
              </a:tblGrid>
              <a:tr h="630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Advanced Degrees – Doctoral Degrees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Plenary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(12/13/2017)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Conferred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-128"/>
                        </a:rPr>
                        <a:t> (12/30/2017)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9092259"/>
                  </a:ext>
                </a:extLst>
              </a:tr>
              <a:tr h="28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Doctor of Musical Arts  (DMA)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9952986"/>
                  </a:ext>
                </a:extLst>
              </a:tr>
              <a:tr h="28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Doctor of Philosophy  (P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D)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51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51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2069520"/>
                  </a:ext>
                </a:extLst>
              </a:tr>
              <a:tr h="28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Grand Total (Doctoral Degrees)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742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4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418</Words>
  <Application>Microsoft Office PowerPoint</Application>
  <PresentationFormat>Widescreen</PresentationFormat>
  <Paragraphs>138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>Rice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 Serna</dc:creator>
  <cp:lastModifiedBy>Sharon H Mathews</cp:lastModifiedBy>
  <cp:revision>22</cp:revision>
  <dcterms:created xsi:type="dcterms:W3CDTF">2018-01-05T21:44:03Z</dcterms:created>
  <dcterms:modified xsi:type="dcterms:W3CDTF">2018-01-23T16:51:05Z</dcterms:modified>
</cp:coreProperties>
</file>