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18" r:id="rId1"/>
  </p:sldMasterIdLst>
  <p:notesMasterIdLst>
    <p:notesMasterId r:id="rId9"/>
  </p:notesMasterIdLst>
  <p:sldIdLst>
    <p:sldId id="259" r:id="rId2"/>
    <p:sldId id="263" r:id="rId3"/>
    <p:sldId id="267" r:id="rId4"/>
    <p:sldId id="264" r:id="rId5"/>
    <p:sldId id="266" r:id="rId6"/>
    <p:sldId id="268"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838"/>
  </p:normalViewPr>
  <p:slideViewPr>
    <p:cSldViewPr snapToGrid="0" snapToObjects="1">
      <p:cViewPr>
        <p:scale>
          <a:sx n="49" d="100"/>
          <a:sy n="49" d="100"/>
        </p:scale>
        <p:origin x="1048" y="15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D71D50-DF28-EE4D-AE9D-DF07A0F5DA3E}" type="datetimeFigureOut">
              <a:rPr lang="en-US" smtClean="0"/>
              <a:t>3/21/18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5E1DF1-52D5-4648-A2CA-3CFF0088CD46}" type="slidenum">
              <a:rPr lang="en-US" smtClean="0"/>
              <a:t>‹#›</a:t>
            </a:fld>
            <a:endParaRPr lang="en-US"/>
          </a:p>
        </p:txBody>
      </p:sp>
    </p:spTree>
    <p:extLst>
      <p:ext uri="{BB962C8B-B14F-4D97-AF65-F5344CB8AC3E}">
        <p14:creationId xmlns:p14="http://schemas.microsoft.com/office/powerpoint/2010/main" val="772442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0B2FB3-51A1-BD49-AAF0-9D60CC5CBD2D}" type="datetimeFigureOut">
              <a:rPr lang="en-US" smtClean="0"/>
              <a:t>3/21/18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B37BE-024F-C144-B5E0-D830D67403B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0B2FB3-51A1-BD49-AAF0-9D60CC5CBD2D}" type="datetimeFigureOut">
              <a:rPr lang="en-US" smtClean="0"/>
              <a:t>3/21/18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B37BE-024F-C144-B5E0-D830D67403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0B2FB3-51A1-BD49-AAF0-9D60CC5CBD2D}" type="datetimeFigureOut">
              <a:rPr lang="en-US" smtClean="0"/>
              <a:t>3/21/18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B37BE-024F-C144-B5E0-D830D67403B9}"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0B2FB3-51A1-BD49-AAF0-9D60CC5CBD2D}" type="datetimeFigureOut">
              <a:rPr lang="en-US" smtClean="0"/>
              <a:t>3/21/18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B37BE-024F-C144-B5E0-D830D67403B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0B2FB3-51A1-BD49-AAF0-9D60CC5CBD2D}" type="datetimeFigureOut">
              <a:rPr lang="en-US" smtClean="0"/>
              <a:t>3/21/18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B37BE-024F-C144-B5E0-D830D67403B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0B2FB3-51A1-BD49-AAF0-9D60CC5CBD2D}" type="datetimeFigureOut">
              <a:rPr lang="en-US" smtClean="0"/>
              <a:t>3/21/18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B37BE-024F-C144-B5E0-D830D67403B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0B2FB3-51A1-BD49-AAF0-9D60CC5CBD2D}" type="datetimeFigureOut">
              <a:rPr lang="en-US" smtClean="0"/>
              <a:t>3/21/18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B37BE-024F-C144-B5E0-D830D67403B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0B2FB3-51A1-BD49-AAF0-9D60CC5CBD2D}" type="datetimeFigureOut">
              <a:rPr lang="en-US" smtClean="0"/>
              <a:t>3/21/18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3B37BE-024F-C144-B5E0-D830D67403B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E0B2FB3-51A1-BD49-AAF0-9D60CC5CBD2D}" type="datetimeFigureOut">
              <a:rPr lang="en-US" smtClean="0"/>
              <a:t>3/21/18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B3B37BE-024F-C144-B5E0-D830D67403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E0B2FB3-51A1-BD49-AAF0-9D60CC5CBD2D}" type="datetimeFigureOut">
              <a:rPr lang="en-US" smtClean="0"/>
              <a:t>3/21/18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B3B37BE-024F-C144-B5E0-D830D67403B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B2FB3-51A1-BD49-AAF0-9D60CC5CBD2D}" type="datetimeFigureOut">
              <a:rPr lang="en-US" smtClean="0"/>
              <a:t>3/21/18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B37BE-024F-C144-B5E0-D830D67403B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E0B2FB3-51A1-BD49-AAF0-9D60CC5CBD2D}" type="datetimeFigureOut">
              <a:rPr lang="en-US" smtClean="0"/>
              <a:t>3/21/18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B3B37BE-024F-C144-B5E0-D830D67403B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6078932"/>
      </p:ext>
    </p:extLst>
  </p:cSld>
  <p:clrMap bg1="lt1" tx1="dk1" bg2="lt2" tx2="dk2" accent1="accent1" accent2="accent2" accent3="accent3" accent4="accent4" accent5="accent5" accent6="accent6" hlink="hlink" folHlink="folHlink"/>
  <p:sldLayoutIdLst>
    <p:sldLayoutId id="2147484019" r:id="rId1"/>
    <p:sldLayoutId id="2147484020" r:id="rId2"/>
    <p:sldLayoutId id="2147484021" r:id="rId3"/>
    <p:sldLayoutId id="2147484022" r:id="rId4"/>
    <p:sldLayoutId id="2147484023" r:id="rId5"/>
    <p:sldLayoutId id="2147484024" r:id="rId6"/>
    <p:sldLayoutId id="2147484025" r:id="rId7"/>
    <p:sldLayoutId id="2147484026" r:id="rId8"/>
    <p:sldLayoutId id="2147484027" r:id="rId9"/>
    <p:sldLayoutId id="2147484028" r:id="rId10"/>
    <p:sldLayoutId id="214748402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ellbeing.rice.ed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Adoption of Mental Health Statements on Academic Syllabi </a:t>
            </a:r>
            <a:endParaRPr lang="en-US" dirty="0"/>
          </a:p>
        </p:txBody>
      </p:sp>
      <p:sp>
        <p:nvSpPr>
          <p:cNvPr id="3" name="Subtitle 2"/>
          <p:cNvSpPr>
            <a:spLocks noGrp="1"/>
          </p:cNvSpPr>
          <p:nvPr>
            <p:ph type="subTitle" idx="1"/>
          </p:nvPr>
        </p:nvSpPr>
        <p:spPr>
          <a:xfrm>
            <a:off x="914400" y="4455621"/>
            <a:ext cx="10636469" cy="1143000"/>
          </a:xfrm>
        </p:spPr>
        <p:txBody>
          <a:bodyPr>
            <a:noAutofit/>
          </a:bodyPr>
          <a:lstStyle/>
          <a:p>
            <a:r>
              <a:rPr lang="en-US" sz="3300" dirty="0" smtClean="0"/>
              <a:t>Justin Onwenu- Student Association President  </a:t>
            </a:r>
          </a:p>
          <a:p>
            <a:r>
              <a:rPr lang="en-US" sz="3300" dirty="0" smtClean="0"/>
              <a:t>MARCH 21, 2018</a:t>
            </a:r>
            <a:endParaRPr lang="en-US" sz="3300" dirty="0"/>
          </a:p>
        </p:txBody>
      </p:sp>
    </p:spTree>
    <p:extLst>
      <p:ext uri="{BB962C8B-B14F-4D97-AF65-F5344CB8AC3E}">
        <p14:creationId xmlns:p14="http://schemas.microsoft.com/office/powerpoint/2010/main" val="688479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p:txBody>
          <a:bodyPr>
            <a:normAutofit/>
          </a:bodyPr>
          <a:lstStyle/>
          <a:p>
            <a:pPr>
              <a:buFont typeface="Wingdings" charset="2"/>
              <a:buChar char="Ø"/>
            </a:pPr>
            <a:r>
              <a:rPr lang="en-US" sz="2800" dirty="0" smtClean="0"/>
              <a:t>Mental Health on campus is consistently regarded as a priority </a:t>
            </a:r>
          </a:p>
          <a:p>
            <a:pPr lvl="2">
              <a:buFont typeface="Wingdings" charset="2"/>
              <a:buChar char="Ø"/>
            </a:pPr>
            <a:r>
              <a:rPr lang="en-US" sz="2400" dirty="0" smtClean="0"/>
              <a:t>Rice students </a:t>
            </a:r>
            <a:r>
              <a:rPr lang="en-US" sz="2400" dirty="0"/>
              <a:t>take pride in being ranked one of the happiest campuses in the nation (source: </a:t>
            </a:r>
            <a:r>
              <a:rPr lang="en-US" sz="2400" i="1" dirty="0"/>
              <a:t>Princeton Review</a:t>
            </a:r>
            <a:r>
              <a:rPr lang="en-US" sz="2400" i="1" dirty="0" smtClean="0"/>
              <a:t>)</a:t>
            </a:r>
            <a:endParaRPr lang="en-US" sz="1600" i="1" dirty="0" smtClean="0"/>
          </a:p>
          <a:p>
            <a:pPr>
              <a:buFont typeface="Wingdings" charset="2"/>
              <a:buChar char="Ø"/>
            </a:pPr>
            <a:r>
              <a:rPr lang="en-US" sz="2800" dirty="0" smtClean="0"/>
              <a:t>Wellbeing and Counseling Center, Rice Health Advisors, and </a:t>
            </a:r>
            <a:r>
              <a:rPr lang="en-US" sz="2800" dirty="0" smtClean="0"/>
              <a:t>student driven STRIVE program speak to Rice University’s commitment to ensuring student physical and mental health.</a:t>
            </a:r>
          </a:p>
        </p:txBody>
      </p:sp>
    </p:spTree>
    <p:extLst>
      <p:ext uri="{BB962C8B-B14F-4D97-AF65-F5344CB8AC3E}">
        <p14:creationId xmlns:p14="http://schemas.microsoft.com/office/powerpoint/2010/main" val="331814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a:xfrm>
            <a:off x="1097280" y="1845734"/>
            <a:ext cx="10058400" cy="4346060"/>
          </a:xfrm>
        </p:spPr>
        <p:txBody>
          <a:bodyPr>
            <a:normAutofit/>
          </a:bodyPr>
          <a:lstStyle/>
          <a:p>
            <a:r>
              <a:rPr lang="en-US" sz="2400" b="1" dirty="0" smtClean="0"/>
              <a:t>“Adjustment </a:t>
            </a:r>
            <a:r>
              <a:rPr lang="en-US" sz="2400" b="1" dirty="0"/>
              <a:t>to college life can be stressful and depending on students’ unique psychology, biology and neurophysiology, they are at risk for depression anxiety, trauma, psychotic illness, substance abuse and addiction</a:t>
            </a:r>
            <a:r>
              <a:rPr lang="en-US" sz="2400" b="1" dirty="0" smtClean="0"/>
              <a:t>.”</a:t>
            </a:r>
          </a:p>
          <a:p>
            <a:pPr algn="r"/>
            <a:r>
              <a:rPr lang="en-US" sz="2400" dirty="0" smtClean="0"/>
              <a:t>-2013 Dean of Undergraduates Message </a:t>
            </a:r>
          </a:p>
          <a:p>
            <a:pPr algn="r"/>
            <a:endParaRPr lang="en-US" sz="2400" dirty="0" smtClean="0"/>
          </a:p>
          <a:p>
            <a:r>
              <a:rPr lang="en-US" sz="2400" dirty="0" smtClean="0"/>
              <a:t>“</a:t>
            </a:r>
            <a:r>
              <a:rPr lang="en-US" sz="2400" b="1" dirty="0" smtClean="0"/>
              <a:t>Empowering students </a:t>
            </a:r>
            <a:r>
              <a:rPr lang="en-US" sz="2400" b="1" dirty="0"/>
              <a:t>with the confidence, skills and tools to achieve lifelong career fulfillment</a:t>
            </a:r>
            <a:r>
              <a:rPr lang="en-US" sz="2400" b="1" dirty="0" smtClean="0"/>
              <a:t>.”</a:t>
            </a:r>
          </a:p>
          <a:p>
            <a:pPr algn="r"/>
            <a:r>
              <a:rPr lang="en-US" sz="2400" dirty="0" smtClean="0"/>
              <a:t>-Center for Career Development Mission Statement</a:t>
            </a:r>
          </a:p>
          <a:p>
            <a:pPr algn="r"/>
            <a:endParaRPr lang="en-US" sz="2400" dirty="0" smtClean="0"/>
          </a:p>
          <a:p>
            <a:pPr algn="r"/>
            <a:endParaRPr lang="en-US" sz="2400" dirty="0" smtClean="0"/>
          </a:p>
          <a:p>
            <a:endParaRPr lang="en-US" sz="2400" dirty="0"/>
          </a:p>
        </p:txBody>
      </p:sp>
    </p:spTree>
    <p:extLst>
      <p:ext uri="{BB962C8B-B14F-4D97-AF65-F5344CB8AC3E}">
        <p14:creationId xmlns:p14="http://schemas.microsoft.com/office/powerpoint/2010/main" val="783223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Association Resolution </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charset="2"/>
              <a:buChar char="Ø"/>
            </a:pPr>
            <a:r>
              <a:rPr lang="en-US" sz="2800" dirty="0" smtClean="0"/>
              <a:t>Student Association voted overwhelmingly in </a:t>
            </a:r>
            <a:r>
              <a:rPr lang="en-US" sz="2800" dirty="0" err="1" smtClean="0"/>
              <a:t>suport</a:t>
            </a:r>
            <a:r>
              <a:rPr lang="en-US" sz="2800" smtClean="0"/>
              <a:t> of SA Resolution </a:t>
            </a:r>
            <a:r>
              <a:rPr lang="en-US" sz="2800" dirty="0" smtClean="0"/>
              <a:t>#9 “To Encourage the Adoption of a Mental </a:t>
            </a:r>
            <a:r>
              <a:rPr lang="en-US" sz="2800" dirty="0"/>
              <a:t>H</a:t>
            </a:r>
            <a:r>
              <a:rPr lang="en-US" sz="2800" dirty="0" smtClean="0"/>
              <a:t>ealth </a:t>
            </a:r>
            <a:r>
              <a:rPr lang="en-US" sz="2800" dirty="0"/>
              <a:t>S</a:t>
            </a:r>
            <a:r>
              <a:rPr lang="en-US" sz="2800" dirty="0" smtClean="0"/>
              <a:t>tatement on Academic Syllabi.”</a:t>
            </a:r>
          </a:p>
          <a:p>
            <a:pPr>
              <a:buFont typeface="Wingdings" charset="2"/>
              <a:buChar char="Ø"/>
            </a:pPr>
            <a:endParaRPr lang="en-US" sz="2800" dirty="0" smtClean="0"/>
          </a:p>
          <a:p>
            <a:pPr>
              <a:buFont typeface="Wingdings" charset="2"/>
              <a:buChar char="Ø"/>
            </a:pPr>
            <a:r>
              <a:rPr lang="en-US" sz="2800" dirty="0" smtClean="0"/>
              <a:t>“The </a:t>
            </a:r>
            <a:r>
              <a:rPr lang="en-US" sz="2800" dirty="0"/>
              <a:t>Rice University Student Association </a:t>
            </a:r>
            <a:r>
              <a:rPr lang="en-US" sz="2800" b="1" dirty="0"/>
              <a:t>encourages faculty </a:t>
            </a:r>
            <a:r>
              <a:rPr lang="en-US" sz="2800" dirty="0"/>
              <a:t>members to include a </a:t>
            </a:r>
            <a:r>
              <a:rPr lang="en-US" sz="2800" b="1" dirty="0"/>
              <a:t>mental health statement on academic syllabi </a:t>
            </a:r>
            <a:r>
              <a:rPr lang="en-US" sz="2800" dirty="0"/>
              <a:t>acknowledging the </a:t>
            </a:r>
            <a:r>
              <a:rPr lang="en-US" sz="2800" b="1" dirty="0"/>
              <a:t>relationship between mental health and academic success</a:t>
            </a:r>
            <a:r>
              <a:rPr lang="en-US" sz="2800" dirty="0"/>
              <a:t> and detailing campus </a:t>
            </a:r>
            <a:r>
              <a:rPr lang="en-US" sz="2800" b="1" dirty="0"/>
              <a:t>student wellbeing resources</a:t>
            </a:r>
            <a:r>
              <a:rPr lang="en-US" sz="2800" dirty="0"/>
              <a:t>.” </a:t>
            </a:r>
            <a:endParaRPr lang="en-US" sz="2800" dirty="0" smtClean="0"/>
          </a:p>
          <a:p>
            <a:r>
              <a:rPr lang="en-US" sz="2800" dirty="0"/>
              <a:t/>
            </a:r>
            <a:br>
              <a:rPr lang="en-US" sz="2800" dirty="0"/>
            </a:br>
            <a:endParaRPr lang="en-US" sz="2800" dirty="0" smtClean="0"/>
          </a:p>
        </p:txBody>
      </p:sp>
    </p:spTree>
    <p:extLst>
      <p:ext uri="{BB962C8B-B14F-4D97-AF65-F5344CB8AC3E}">
        <p14:creationId xmlns:p14="http://schemas.microsoft.com/office/powerpoint/2010/main" val="1283464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and Example Clause</a:t>
            </a:r>
            <a:endParaRPr lang="en-US" dirty="0"/>
          </a:p>
        </p:txBody>
      </p:sp>
      <p:sp>
        <p:nvSpPr>
          <p:cNvPr id="3" name="Content Placeholder 2"/>
          <p:cNvSpPr>
            <a:spLocks noGrp="1"/>
          </p:cNvSpPr>
          <p:nvPr>
            <p:ph idx="1"/>
          </p:nvPr>
        </p:nvSpPr>
        <p:spPr>
          <a:xfrm>
            <a:off x="1097279" y="1845733"/>
            <a:ext cx="10868297" cy="4450563"/>
          </a:xfrm>
        </p:spPr>
        <p:txBody>
          <a:bodyPr>
            <a:normAutofit/>
          </a:bodyPr>
          <a:lstStyle/>
          <a:p>
            <a:pPr>
              <a:buFont typeface="Wingdings" charset="2"/>
              <a:buChar char="Ø"/>
            </a:pPr>
            <a:r>
              <a:rPr lang="en-US" sz="2800" dirty="0"/>
              <a:t>Not looking to dictate classroom </a:t>
            </a:r>
            <a:r>
              <a:rPr lang="en-US" sz="2800" dirty="0" smtClean="0"/>
              <a:t>accommodations</a:t>
            </a:r>
            <a:endParaRPr lang="en-US" sz="2800" dirty="0" smtClean="0"/>
          </a:p>
          <a:p>
            <a:pPr>
              <a:buFont typeface="Wingdings" charset="2"/>
              <a:buChar char="Ø"/>
            </a:pPr>
            <a:r>
              <a:rPr lang="en-US" sz="2800" dirty="0" smtClean="0"/>
              <a:t>Statement would make mental health resources well known </a:t>
            </a:r>
          </a:p>
          <a:p>
            <a:pPr>
              <a:buFont typeface="Wingdings" charset="2"/>
              <a:buChar char="Ø"/>
            </a:pPr>
            <a:r>
              <a:rPr lang="en-US" sz="2800" dirty="0" smtClean="0"/>
              <a:t>Statement attached to large number of academic syllabi would send a strong message of institutional support to students and address stigma </a:t>
            </a:r>
          </a:p>
          <a:p>
            <a:pPr>
              <a:buFont typeface="Wingdings" charset="2"/>
              <a:buChar char="Ø"/>
            </a:pPr>
            <a:endParaRPr lang="en-US" sz="2800" dirty="0"/>
          </a:p>
          <a:p>
            <a:pPr>
              <a:buFont typeface="Wingdings" charset="2"/>
              <a:buChar char="Ø"/>
            </a:pPr>
            <a:r>
              <a:rPr lang="en-US" sz="2800" dirty="0" smtClean="0"/>
              <a:t>Example clause: The Wellbeing and Counseling Center can help students who are having difficulties managing stress, adjusting to college, or feeling sad and hopeless. You can reach wellbeing and Counseling by calling 713-348-3311and visiting </a:t>
            </a:r>
            <a:r>
              <a:rPr lang="en-US" sz="2800" dirty="0" smtClean="0">
                <a:hlinkClick r:id="rId2"/>
              </a:rPr>
              <a:t>https</a:t>
            </a:r>
            <a:r>
              <a:rPr lang="en-US" sz="2800" dirty="0">
                <a:hlinkClick r:id="rId2"/>
              </a:rPr>
              <a:t>://wellbeing.rice.edu</a:t>
            </a:r>
            <a:r>
              <a:rPr lang="en-US" sz="2800" dirty="0" smtClean="0">
                <a:hlinkClick r:id="rId2"/>
              </a:rPr>
              <a:t>/</a:t>
            </a:r>
            <a:r>
              <a:rPr lang="en-US" sz="2800" dirty="0" smtClean="0"/>
              <a:t>. </a:t>
            </a:r>
          </a:p>
        </p:txBody>
      </p:sp>
    </p:spTree>
    <p:extLst>
      <p:ext uri="{BB962C8B-B14F-4D97-AF65-F5344CB8AC3E}">
        <p14:creationId xmlns:p14="http://schemas.microsoft.com/office/powerpoint/2010/main" val="909644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 </a:t>
            </a:r>
            <a:endParaRPr lang="en-US" dirty="0"/>
          </a:p>
        </p:txBody>
      </p:sp>
      <p:sp>
        <p:nvSpPr>
          <p:cNvPr id="3" name="Content Placeholder 2"/>
          <p:cNvSpPr>
            <a:spLocks noGrp="1"/>
          </p:cNvSpPr>
          <p:nvPr>
            <p:ph idx="1"/>
          </p:nvPr>
        </p:nvSpPr>
        <p:spPr>
          <a:xfrm>
            <a:off x="1097279" y="1845733"/>
            <a:ext cx="10868297" cy="4450563"/>
          </a:xfrm>
        </p:spPr>
        <p:txBody>
          <a:bodyPr>
            <a:normAutofit/>
          </a:bodyPr>
          <a:lstStyle/>
          <a:p>
            <a:pPr>
              <a:buFont typeface="Wingdings" charset="2"/>
              <a:buChar char="Ø"/>
            </a:pPr>
            <a:r>
              <a:rPr lang="en-US" sz="2800" dirty="0" smtClean="0"/>
              <a:t>General thoughts on mental health clause?</a:t>
            </a:r>
          </a:p>
          <a:p>
            <a:pPr>
              <a:buFont typeface="Wingdings" charset="2"/>
              <a:buChar char="Ø"/>
            </a:pPr>
            <a:r>
              <a:rPr lang="en-US" sz="2800" dirty="0" smtClean="0"/>
              <a:t>Would you be willing to adopt this practice? </a:t>
            </a:r>
          </a:p>
          <a:p>
            <a:pPr>
              <a:buFont typeface="Wingdings" charset="2"/>
              <a:buChar char="Ø"/>
            </a:pPr>
            <a:r>
              <a:rPr lang="en-US" sz="2800" dirty="0"/>
              <a:t>D</a:t>
            </a:r>
            <a:r>
              <a:rPr lang="en-US" sz="2800" dirty="0" smtClean="0"/>
              <a:t>o you believe your academic school and/or department would be receptive to mental health clause as a required/highly encouraged practice? </a:t>
            </a:r>
          </a:p>
          <a:p>
            <a:pPr>
              <a:buFont typeface="Wingdings" charset="2"/>
              <a:buChar char="Ø"/>
            </a:pPr>
            <a:r>
              <a:rPr lang="en-US" sz="2800" dirty="0" smtClean="0"/>
              <a:t>Do you feel comfortable with students approaching you with mental health concerns? If not, would you be willing to undergo training? </a:t>
            </a:r>
            <a:endParaRPr lang="en-US" sz="2800" dirty="0" smtClean="0"/>
          </a:p>
        </p:txBody>
      </p:sp>
    </p:spTree>
    <p:extLst>
      <p:ext uri="{BB962C8B-B14F-4D97-AF65-F5344CB8AC3E}">
        <p14:creationId xmlns:p14="http://schemas.microsoft.com/office/powerpoint/2010/main" val="21167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9" name="Picture 8"/>
          <p:cNvPicPr>
            <a:picLocks noChangeAspect="1"/>
          </p:cNvPicPr>
          <p:nvPr/>
        </p:nvPicPr>
        <p:blipFill>
          <a:blip r:embed="rId2"/>
          <a:stretch>
            <a:fillRect/>
          </a:stretch>
        </p:blipFill>
        <p:spPr>
          <a:xfrm>
            <a:off x="1690913" y="3168986"/>
            <a:ext cx="3229359" cy="1969909"/>
          </a:xfrm>
          <a:prstGeom prst="rect">
            <a:avLst/>
          </a:prstGeom>
        </p:spPr>
      </p:pic>
      <p:sp>
        <p:nvSpPr>
          <p:cNvPr id="10" name="TextBox 9"/>
          <p:cNvSpPr txBox="1"/>
          <p:nvPr/>
        </p:nvSpPr>
        <p:spPr>
          <a:xfrm>
            <a:off x="5852160" y="3030557"/>
            <a:ext cx="5303520" cy="2246769"/>
          </a:xfrm>
          <a:prstGeom prst="rect">
            <a:avLst/>
          </a:prstGeom>
          <a:noFill/>
        </p:spPr>
        <p:txBody>
          <a:bodyPr wrap="square" rtlCol="0">
            <a:spAutoFit/>
          </a:bodyPr>
          <a:lstStyle/>
          <a:p>
            <a:r>
              <a:rPr lang="en-US" sz="2800" dirty="0" smtClean="0"/>
              <a:t>Rice </a:t>
            </a:r>
            <a:r>
              <a:rPr lang="en-US" sz="2800" dirty="0" smtClean="0"/>
              <a:t>University Student Association </a:t>
            </a:r>
          </a:p>
          <a:p>
            <a:r>
              <a:rPr lang="en-US" sz="2800" dirty="0" smtClean="0"/>
              <a:t>Website: </a:t>
            </a:r>
            <a:r>
              <a:rPr lang="en-US" sz="2800" dirty="0" err="1" smtClean="0"/>
              <a:t>sa.rice.edu</a:t>
            </a:r>
            <a:r>
              <a:rPr lang="en-US" sz="2800" dirty="0" smtClean="0"/>
              <a:t> </a:t>
            </a:r>
            <a:endParaRPr lang="en-US" sz="2800" dirty="0" smtClean="0"/>
          </a:p>
          <a:p>
            <a:r>
              <a:rPr lang="en-US" sz="2800" dirty="0" smtClean="0"/>
              <a:t>Contact: Ariana </a:t>
            </a:r>
            <a:r>
              <a:rPr lang="en-US" sz="2800" dirty="0" err="1" smtClean="0"/>
              <a:t>Engles</a:t>
            </a:r>
            <a:r>
              <a:rPr lang="en-US" sz="2800" dirty="0" smtClean="0"/>
              <a:t> (incoming Student Association President) </a:t>
            </a:r>
            <a:endParaRPr lang="en-US" sz="2800" dirty="0" smtClean="0"/>
          </a:p>
          <a:p>
            <a:r>
              <a:rPr lang="en-US" sz="2800" dirty="0" smtClean="0"/>
              <a:t>Email</a:t>
            </a:r>
            <a:r>
              <a:rPr lang="en-US" sz="2800" dirty="0" smtClean="0"/>
              <a:t>: </a:t>
            </a:r>
            <a:r>
              <a:rPr lang="en-US" sz="2800" dirty="0" err="1" smtClean="0"/>
              <a:t>sapres@rice.edu</a:t>
            </a:r>
            <a:endParaRPr lang="en-US" sz="2800" dirty="0"/>
          </a:p>
        </p:txBody>
      </p:sp>
    </p:spTree>
    <p:extLst>
      <p:ext uri="{BB962C8B-B14F-4D97-AF65-F5344CB8AC3E}">
        <p14:creationId xmlns:p14="http://schemas.microsoft.com/office/powerpoint/2010/main" val="99262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557</TotalTime>
  <Words>373</Words>
  <Application>Microsoft Macintosh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Calibri Light</vt:lpstr>
      <vt:lpstr>Wingdings</vt:lpstr>
      <vt:lpstr>Retrospect</vt:lpstr>
      <vt:lpstr>The Adoption of Mental Health Statements on Academic Syllabi </vt:lpstr>
      <vt:lpstr>Background </vt:lpstr>
      <vt:lpstr>Background </vt:lpstr>
      <vt:lpstr>Student Association Resolution </vt:lpstr>
      <vt:lpstr>Purpose and Example Clause</vt:lpstr>
      <vt:lpstr>Discussion Questions </vt:lpstr>
      <vt:lpstr>Questions?</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Board of Association of Rice Alumni</dc:title>
  <dc:creator>Justin  Onwenu</dc:creator>
  <cp:lastModifiedBy>Justin  Onwenu</cp:lastModifiedBy>
  <cp:revision>17</cp:revision>
  <dcterms:created xsi:type="dcterms:W3CDTF">2017-09-23T08:35:55Z</dcterms:created>
  <dcterms:modified xsi:type="dcterms:W3CDTF">2018-03-21T09:52:03Z</dcterms:modified>
</cp:coreProperties>
</file>