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22"/>
  </p:normalViewPr>
  <p:slideViewPr>
    <p:cSldViewPr snapToGrid="0" snapToObjects="1"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E1C13-9140-134B-B0AD-0F104A0DCA7D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25D-4CB7-6F45-A3A1-9D4193B47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9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811C3-AE5D-7445-AFA3-79C538C9DAB7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D8745-8F1E-9C4A-B7D8-98FDE2D20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D8745-8F1E-9C4A-B7D8-98FDE2D20E2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D8745-8F1E-9C4A-B7D8-98FDE2D20E2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D8745-8F1E-9C4A-B7D8-98FDE2D20E2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6101-238C-5148-B694-81E7C1CC84F6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E0460-E0DE-3147-8741-73348B0BB3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4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520013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accent1">
                    <a:lumMod val="75000"/>
                  </a:schemeClr>
                </a:solidFill>
              </a:rPr>
              <a:t>Faculty Salary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56536"/>
            <a:ext cx="9144000" cy="2128002"/>
          </a:xfrm>
        </p:spPr>
        <p:txBody>
          <a:bodyPr>
            <a:normAutofit fontScale="70000" lnSpcReduction="20000"/>
          </a:bodyPr>
          <a:lstStyle/>
          <a:p>
            <a:r>
              <a:rPr lang="en-US" sz="5900" i="1" dirty="0">
                <a:solidFill>
                  <a:schemeClr val="accent1">
                    <a:lumMod val="75000"/>
                  </a:schemeClr>
                </a:solidFill>
              </a:rPr>
              <a:t>Comparison to AAU Data Exchange Institutions</a:t>
            </a:r>
          </a:p>
          <a:p>
            <a:endParaRPr lang="en-US" sz="5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5900" dirty="0">
                <a:solidFill>
                  <a:schemeClr val="accent1">
                    <a:lumMod val="75000"/>
                  </a:schemeClr>
                </a:solidFill>
              </a:rPr>
              <a:t>Office of Faculty Development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3392" y="4309452"/>
            <a:ext cx="6906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2F5597"/>
                </a:solidFill>
              </a:rPr>
              <a:t>Faculty Advisory Committee</a:t>
            </a:r>
            <a:endParaRPr lang="en-US" sz="2000" u="sng" dirty="0">
              <a:solidFill>
                <a:srgbClr val="2F5597"/>
              </a:solidFill>
            </a:endParaRPr>
          </a:p>
          <a:p>
            <a:r>
              <a:rPr lang="en-US" sz="2000" dirty="0">
                <a:solidFill>
                  <a:srgbClr val="2F5597"/>
                </a:solidFill>
              </a:rPr>
              <a:t>Karim Al-Zand (Music)</a:t>
            </a:r>
            <a:br>
              <a:rPr lang="en-US" sz="2000" dirty="0">
                <a:solidFill>
                  <a:srgbClr val="2F5597"/>
                </a:solidFill>
              </a:rPr>
            </a:br>
            <a:r>
              <a:rPr lang="en-US" sz="2000" dirty="0">
                <a:solidFill>
                  <a:srgbClr val="2F5597"/>
                </a:solidFill>
              </a:rPr>
              <a:t>Michael Byrne (Social Sciences)</a:t>
            </a:r>
          </a:p>
          <a:p>
            <a:r>
              <a:rPr lang="en-US" sz="2000" dirty="0">
                <a:solidFill>
                  <a:srgbClr val="2F5597"/>
                </a:solidFill>
              </a:rPr>
              <a:t>Carl Caldwell (Humanities)</a:t>
            </a:r>
            <a:br>
              <a:rPr lang="en-US" sz="2000" dirty="0">
                <a:solidFill>
                  <a:srgbClr val="2F5597"/>
                </a:solidFill>
              </a:rPr>
            </a:br>
            <a:r>
              <a:rPr lang="en-US" sz="2000" dirty="0">
                <a:solidFill>
                  <a:srgbClr val="2F5597"/>
                </a:solidFill>
              </a:rPr>
              <a:t>Kathleen Matthews (Natural Sciences, Chair)</a:t>
            </a:r>
          </a:p>
          <a:p>
            <a:r>
              <a:rPr lang="en-US" sz="2000" dirty="0">
                <a:solidFill>
                  <a:srgbClr val="2F5597"/>
                </a:solidFill>
              </a:rPr>
              <a:t>Marcia O’Malley (Engineering)</a:t>
            </a:r>
          </a:p>
          <a:p>
            <a:r>
              <a:rPr lang="en-US" sz="2000" dirty="0">
                <a:solidFill>
                  <a:srgbClr val="2F5597"/>
                </a:solidFill>
              </a:rPr>
              <a:t>James Weston (Business)</a:t>
            </a:r>
          </a:p>
        </p:txBody>
      </p:sp>
    </p:spTree>
    <p:extLst>
      <p:ext uri="{BB962C8B-B14F-4D97-AF65-F5344CB8AC3E}">
        <p14:creationId xmlns:p14="http://schemas.microsoft.com/office/powerpoint/2010/main" val="485129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09144" y="47455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84103" y="1147787"/>
            <a:ext cx="3022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F5597"/>
                </a:solidFill>
              </a:rPr>
              <a:t>HUMANITIES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73F70-2400-1B41-843B-23D089727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3290"/>
            <a:ext cx="5845996" cy="7565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70036" y="563804"/>
            <a:ext cx="851803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Professor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3749" y="563804"/>
            <a:ext cx="1531188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Assistant Professor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4916451" y="1515859"/>
            <a:ext cx="1223412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Average Salary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4930392" y="2960478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919402" y="4354761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4916356" y="5730502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839" y="3851412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19627" y="3851412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1839" y="5220170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19627" y="5220170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71179" y="933707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6642" y="910239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89719" y="2362714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45182" y="2339246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</p:spTree>
    <p:extLst>
      <p:ext uri="{BB962C8B-B14F-4D97-AF65-F5344CB8AC3E}">
        <p14:creationId xmlns:p14="http://schemas.microsoft.com/office/powerpoint/2010/main" val="2721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09144" y="47455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51394" y="848465"/>
            <a:ext cx="2104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F5597"/>
                </a:solidFill>
              </a:rPr>
              <a:t>NATURAL </a:t>
            </a:r>
          </a:p>
          <a:p>
            <a:r>
              <a:rPr lang="en-US" sz="3600" b="1" dirty="0">
                <a:solidFill>
                  <a:srgbClr val="2F5597"/>
                </a:solidFill>
              </a:rPr>
              <a:t>SCIENCES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776814-1BCB-1A47-B686-DECCD52A0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825" y="-154112"/>
            <a:ext cx="5950546" cy="77007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4796" y="559666"/>
            <a:ext cx="851803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Professor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2529" y="559666"/>
            <a:ext cx="1531188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Assistant Professor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4897911" y="1543672"/>
            <a:ext cx="1223412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Average Salary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4911852" y="3025375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900862" y="4419658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4897816" y="5795399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03299" y="3916309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01087" y="3916309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03299" y="5285067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1087" y="5285067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52639" y="924436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08102" y="900968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71179" y="2353443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26642" y="2357788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</p:spTree>
    <p:extLst>
      <p:ext uri="{BB962C8B-B14F-4D97-AF65-F5344CB8AC3E}">
        <p14:creationId xmlns:p14="http://schemas.microsoft.com/office/powerpoint/2010/main" val="888758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09144" y="47455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51394" y="848465"/>
            <a:ext cx="1980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F5597"/>
                </a:solidFill>
              </a:rPr>
              <a:t>SOCIAL </a:t>
            </a:r>
          </a:p>
          <a:p>
            <a:r>
              <a:rPr lang="en-US" sz="3600" b="1" dirty="0">
                <a:solidFill>
                  <a:srgbClr val="2F5597"/>
                </a:solidFill>
              </a:rPr>
              <a:t>SCIENCES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72691" y="6688949"/>
            <a:ext cx="25215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4387932-14A7-2349-AAF2-2076D4B2D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68843"/>
            <a:ext cx="5888579" cy="76205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76146" y="405555"/>
            <a:ext cx="851803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Professor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60095" y="420032"/>
            <a:ext cx="1531188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Assistant Professor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4953523" y="1413355"/>
            <a:ext cx="1223412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Average Salary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960262" y="2863107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4975012" y="4283134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 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4971966" y="5692895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1122" y="3663764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88910" y="3663764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7666" y="5138997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5454" y="5138997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6094" y="811381"/>
            <a:ext cx="1300356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1766" y="802110"/>
            <a:ext cx="1300356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6824" y="2220698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77750" y="2224642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</p:spTree>
    <p:extLst>
      <p:ext uri="{BB962C8B-B14F-4D97-AF65-F5344CB8AC3E}">
        <p14:creationId xmlns:p14="http://schemas.microsoft.com/office/powerpoint/2010/main" val="26874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52" y="168356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Questions??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6052" y="318921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16" y="377965"/>
            <a:ext cx="8871684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Office of Faculty Development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60475" indent="-1260475">
              <a:buNone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Mission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identify and respond effectively to the needs of the faculty</a:t>
            </a:r>
          </a:p>
          <a:p>
            <a:pPr marL="0" indent="0">
              <a:buNone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Goals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228600"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To continually and actively engage faculty and Faculty Senate, exploring hard questions and facilitating a diversity of conversations</a:t>
            </a:r>
          </a:p>
          <a:p>
            <a:pPr marL="228600"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To create a framework that responds to faculty needs and concerns</a:t>
            </a:r>
          </a:p>
          <a:p>
            <a:pPr marL="228600"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To create and sustain specific activities and processes that support faculty success</a:t>
            </a:r>
          </a:p>
        </p:txBody>
      </p:sp>
    </p:spTree>
    <p:extLst>
      <p:ext uri="{BB962C8B-B14F-4D97-AF65-F5344CB8AC3E}">
        <p14:creationId xmlns:p14="http://schemas.microsoft.com/office/powerpoint/2010/main" val="54083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875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Office of Faculty Development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759" y="1066124"/>
            <a:ext cx="8391357" cy="5747833"/>
          </a:xfrm>
        </p:spPr>
        <p:txBody>
          <a:bodyPr>
            <a:normAutofit fontScale="70000" lnSpcReduction="20000"/>
          </a:bodyPr>
          <a:lstStyle/>
          <a:p>
            <a:pPr marL="1260475" indent="-1260475">
              <a:buNone/>
            </a:pP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Carry out requests from Faculty Senate (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e.g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., updating Procedures for Promotion &amp; Tenure, policies on Chair responsibilities and faculty performance reviews)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Undertake Faculty Climate Survey every 5 years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Pursue different types of </a:t>
            </a:r>
            <a:r>
              <a:rPr lang="en-US" sz="3200" b="1" dirty="0">
                <a:solidFill>
                  <a:srgbClr val="FF0000"/>
                </a:solidFill>
              </a:rPr>
              <a:t>faculty salary studies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e.g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., gender and ethnicity, </a:t>
            </a:r>
            <a:r>
              <a:rPr lang="en-US" sz="3200" b="1" dirty="0">
                <a:solidFill>
                  <a:srgbClr val="FF0000"/>
                </a:solidFill>
              </a:rPr>
              <a:t>comparison to sister institutions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Train Faculty Search Committees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Facilitate national award nominations for faculty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Meet monthly and hold annual retreat with chairs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Provide mentors to Assistant and Associate Professors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Meet with assistant professors, associate professors and chairs to discuss P&amp;T processes and procedures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Meet with deans to inform them of results of surveys or other relevant information </a:t>
            </a:r>
          </a:p>
        </p:txBody>
      </p:sp>
    </p:spTree>
    <p:extLst>
      <p:ext uri="{BB962C8B-B14F-4D97-AF65-F5344CB8AC3E}">
        <p14:creationId xmlns:p14="http://schemas.microsoft.com/office/powerpoint/2010/main" val="267236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52" y="168356"/>
            <a:ext cx="78867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Faculty Advisory Committee </a:t>
            </a:r>
            <a:r>
              <a:rPr lang="mr-IN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Office of Faculty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864" y="1594127"/>
            <a:ext cx="7886700" cy="51615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Charged by Faculty Senate to review salary compensation patterns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Comparison with salaries in leading universities in the Association of American Unversities (AAU)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Use AAU Data Exchange (AAUDE) Information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Incorporate cost-of-living information from Runzheimer group that is part of the AAUDE data— 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Conducted every 3 years based on institutional zip code with focus on housing 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Review conducted every 3 years provides longitudinal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91621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81" y="-106532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Participating AAUDE Institutions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794386"/>
              </p:ext>
            </p:extLst>
          </p:nvPr>
        </p:nvGraphicFramePr>
        <p:xfrm>
          <a:off x="431881" y="856526"/>
          <a:ext cx="8249131" cy="5852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7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2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7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Public AAUs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Georgia Institute of Technology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Iowa State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Michigan State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Ohio State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Pennsylvania State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Purdue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Rutgers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SUNY, Buffalo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SUNY, Stony Brook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Texas A&amp;M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Arizona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California, Berkeley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California, Davis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California, Irvine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California, Los Angeles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California, San Diego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California, Santa Barbara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Colorado Boulder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Florida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Illinois at Urbana Champaign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Indiana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Iowa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Kansas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Maryland at College Park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Michigan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Minnesota, Twin Cities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Missouri-Columbia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Nebraska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North Carolina at Chapel Hill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Oregon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Pittsburgh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Texas at Austin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Virginia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Washington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Wisconsin-Madison</a:t>
                      </a:r>
                      <a:endParaRPr lang="en-US" sz="105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charset="0"/>
                        <a:ea typeface="ＭＳ 明朝" charset="-128"/>
                      </a:endParaRPr>
                    </a:p>
                  </a:txBody>
                  <a:tcPr marL="57088" marR="57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Private AAUs 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Boston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Brown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California Institute of Technology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Carnegie Mellon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Case Western Reserve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Columbia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Cornell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Duke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Emory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Harvard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Johns Hopkins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Massachusetts Institute of Technology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Northwestern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Princeton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Rice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Stanford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Syracuse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Tulane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Chicago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Pennsylvania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University of Rochester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Vanderbilt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Washington University in St. Louis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Yale University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TOP</a:t>
                      </a:r>
                      <a:r>
                        <a:rPr lang="en-US" sz="11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20 </a:t>
                      </a:r>
                      <a:r>
                        <a:rPr lang="en-US" sz="1100" b="1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US News </a:t>
                      </a:r>
                      <a:r>
                        <a:rPr lang="en-US" sz="11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Institutions in bold (</a:t>
                      </a:r>
                      <a:r>
                        <a:rPr lang="en-US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Notre Dame is only top 20 </a:t>
                      </a:r>
                      <a:r>
                        <a:rPr lang="en-US" sz="11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not in AAU;  Dartmouth is in AAU but did not participate in this year)</a:t>
                      </a:r>
                      <a:endParaRPr lang="en-US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charset="0"/>
                        <a:ea typeface="ＭＳ 明朝" charset="-128"/>
                      </a:endParaRPr>
                    </a:p>
                  </a:txBody>
                  <a:tcPr marL="57088" marR="57088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9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Limits on Data/Data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47" y="1690689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Cannot identify any institution (except Rice)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Lag in available data is 2-years - in this case 2017-18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Cannot identify any person by virtue of low number of faculty in a specific category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Need to coordinate cost-of-living analysis with year completed for effective analysis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Architecture and Music schools determined that comparatives were not necessarily AAU institutions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Will pursue independent analyses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 join future AAUDE analyses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0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599"/>
            <a:ext cx="78867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8307"/>
            <a:ext cx="8113568" cy="57666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Examined each School as an entire entity (average of average department salaries)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Examined two departments within Schools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Large departments were utilized to ensure anonymity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Normalized AAUDE average salaries to Rice=1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Note that AAUDE does not provide median or standard error information</a:t>
            </a:r>
          </a:p>
          <a:p>
            <a:r>
              <a:rPr lang="en-US" dirty="0">
                <a:solidFill>
                  <a:srgbClr val="2F5597"/>
                </a:solidFill>
              </a:rPr>
              <a:t>Introduced cost-of-living correction for each institution based on zip code-specific information provided by AAUDE (=COL-adjusted salaries)</a:t>
            </a:r>
          </a:p>
          <a:p>
            <a:r>
              <a:rPr lang="en-US" dirty="0">
                <a:solidFill>
                  <a:srgbClr val="2F5597"/>
                </a:solidFill>
              </a:rPr>
              <a:t>Compared COL-adjusted salaries for Rice separately to private and public institutions</a:t>
            </a:r>
          </a:p>
        </p:txBody>
      </p:sp>
    </p:spTree>
    <p:extLst>
      <p:ext uri="{BB962C8B-B14F-4D97-AF65-F5344CB8AC3E}">
        <p14:creationId xmlns:p14="http://schemas.microsoft.com/office/powerpoint/2010/main" val="174062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239154" y="1102290"/>
            <a:ext cx="2046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F5597"/>
                </a:solidFill>
              </a:rPr>
              <a:t>BUSINESS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EFAC1F4-F1EC-3D49-922D-2AD387D69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11" y="-236305"/>
            <a:ext cx="5847186" cy="75669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99816" y="526720"/>
            <a:ext cx="851803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Professor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3529" y="526720"/>
            <a:ext cx="1531188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Assistant Professor</a:t>
            </a:r>
          </a:p>
        </p:txBody>
      </p:sp>
      <p:sp>
        <p:nvSpPr>
          <p:cNvPr id="3" name="TextBox 2"/>
          <p:cNvSpPr txBox="1"/>
          <p:nvPr/>
        </p:nvSpPr>
        <p:spPr>
          <a:xfrm rot="5400000">
            <a:off x="5046231" y="1478775"/>
            <a:ext cx="1223412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Average Salary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517166" y="2818293"/>
            <a:ext cx="230425" cy="50988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5060172" y="2923394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5049182" y="4317677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5046136" y="5693418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51619" y="3814328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49407" y="3814328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51619" y="5183086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49407" y="5183086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00959" y="896623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6422" y="873155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9499" y="2325630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74962" y="2302162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</p:spTree>
    <p:extLst>
      <p:ext uri="{BB962C8B-B14F-4D97-AF65-F5344CB8AC3E}">
        <p14:creationId xmlns:p14="http://schemas.microsoft.com/office/powerpoint/2010/main" val="73517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882365" y="1147787"/>
            <a:ext cx="2868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F5597"/>
                </a:solidFill>
              </a:rPr>
              <a:t>ENGINEERING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D4AE9C-3FD5-B84B-B9C0-63B88F062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13016"/>
            <a:ext cx="5661061" cy="7326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9526" y="526720"/>
            <a:ext cx="851803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Professor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9939" y="526720"/>
            <a:ext cx="1531188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Assistant Professor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4227" y="571365"/>
            <a:ext cx="851803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Professor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571365"/>
            <a:ext cx="1531188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Assistant Professor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4737352" y="1523420"/>
            <a:ext cx="1223412" cy="30008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Average Salary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4742023" y="2968039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4749573" y="4390135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746527" y="5793689"/>
            <a:ext cx="1195527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CoL Avg Salary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2010" y="3858973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49798" y="3858973"/>
            <a:ext cx="60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2010" y="5227731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49798" y="5227731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01350" y="941268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813" y="917800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9890" y="2370275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5353" y="2346807"/>
            <a:ext cx="1300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&amp; Private</a:t>
            </a:r>
          </a:p>
        </p:txBody>
      </p:sp>
    </p:spTree>
    <p:extLst>
      <p:ext uri="{BB962C8B-B14F-4D97-AF65-F5344CB8AC3E}">
        <p14:creationId xmlns:p14="http://schemas.microsoft.com/office/powerpoint/2010/main" val="108117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820</Words>
  <Application>Microsoft Macintosh PowerPoint</Application>
  <PresentationFormat>On-screen Show (4:3)</PresentationFormat>
  <Paragraphs>200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明朝</vt:lpstr>
      <vt:lpstr>Arial</vt:lpstr>
      <vt:lpstr>Calibri</vt:lpstr>
      <vt:lpstr>Calibri Light</vt:lpstr>
      <vt:lpstr>Courier New</vt:lpstr>
      <vt:lpstr>Mangal</vt:lpstr>
      <vt:lpstr>Times New Roman</vt:lpstr>
      <vt:lpstr>Wingdings</vt:lpstr>
      <vt:lpstr>Office Theme</vt:lpstr>
      <vt:lpstr>Faculty Salary Study</vt:lpstr>
      <vt:lpstr>Office of Faculty Development</vt:lpstr>
      <vt:lpstr>Office of Faculty Development</vt:lpstr>
      <vt:lpstr>Faculty Advisory Committee – Office of Faculty Development</vt:lpstr>
      <vt:lpstr>Participating AAUDE Institutions</vt:lpstr>
      <vt:lpstr>Limits on Data/Data Use</vt:lpstr>
      <vt:lpstr>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Salary Study</dc:title>
  <dc:creator>Microsoft Office User</dc:creator>
  <cp:lastModifiedBy>Microsoft Office User</cp:lastModifiedBy>
  <cp:revision>39</cp:revision>
  <cp:lastPrinted>2020-01-28T00:08:20Z</cp:lastPrinted>
  <dcterms:created xsi:type="dcterms:W3CDTF">2017-09-18T13:13:52Z</dcterms:created>
  <dcterms:modified xsi:type="dcterms:W3CDTF">2020-02-26T00:35:38Z</dcterms:modified>
</cp:coreProperties>
</file>